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302" r:id="rId4"/>
    <p:sldId id="301" r:id="rId5"/>
    <p:sldId id="303" r:id="rId6"/>
    <p:sldId id="304" r:id="rId7"/>
    <p:sldId id="305" r:id="rId8"/>
    <p:sldId id="306" r:id="rId9"/>
    <p:sldId id="300" r:id="rId10"/>
    <p:sldId id="307" r:id="rId11"/>
    <p:sldId id="308" r:id="rId12"/>
    <p:sldId id="30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F22"/>
    <a:srgbClr val="EDB929"/>
    <a:srgbClr val="F6C12D"/>
    <a:srgbClr val="F6CB2F"/>
    <a:srgbClr val="F5B819"/>
    <a:srgbClr val="FFDF44"/>
    <a:srgbClr val="FFE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216C5678-EE20-4FA5-88E2-6E0BD67A2E26}" type="datetime1">
              <a:rPr lang="en-US" smtClean="0"/>
              <a:t>7/8/19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A051B39-B140-43FE-96DB-472A2B59CE7C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A600BB2-27C5-458B-ABCE-839C88CF47CE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B11D738E-8962-435F-8C43-147B8DD7E819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09CAEA93-55E7-4DA9-90C2-089A26EEFEC4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34CF3C7-6809-4F39-BD67-A75817BDDE0A}" type="datetime1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F7EAEB24-CE78-465C-A726-91D0868FA48F}" type="datetime1">
              <a:rPr lang="en-US" smtClean="0"/>
              <a:t>7/8/19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40BAADF0-1749-4E8B-9691-B44A5F8C0895}" type="datetime1">
              <a:rPr lang="en-US" smtClean="0"/>
              <a:t>7/8/19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8AF628A-A867-4937-BBE5-207DB6F9C51A}" type="datetime1">
              <a:rPr lang="en-US" smtClean="0"/>
              <a:t>7/8/19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118BBB94-68E6-4675-A946-F1C5994EDBD7}" type="datetime1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C3B8377-21E3-4835-B75D-4E2847E2750F}" type="datetime1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EDAF22"/>
            </a:gs>
            <a:gs pos="100000">
              <a:srgbClr val="FFFFFF"/>
            </a:gs>
          </a:gsLst>
          <a:lin ang="5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Vision + Energy = Success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Click to edit Master text </a:t>
            </a:r>
            <a:r>
              <a:rPr lang="en-US" dirty="0" err="1" smtClean="0"/>
              <a:t>style</a:t>
            </a:r>
            <a:r>
              <a:rPr lang="en-US" sz="3600" b="1" u="sng" dirty="0" err="1" smtClean="0">
                <a:solidFill>
                  <a:schemeClr val="tx1"/>
                </a:solidFill>
              </a:rPr>
              <a:t>Objective</a:t>
            </a:r>
            <a:r>
              <a:rPr lang="en-US" sz="3600" b="1" u="sng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Students will learn that success doesn’t come solely from daydreaming, but by combining a vision with appropriate and necessary actions.</a:t>
            </a:r>
          </a:p>
          <a:p>
            <a:endParaRPr lang="en-US" sz="1000" smtClean="0"/>
          </a:p>
          <a:p>
            <a:pPr lvl="0"/>
            <a:r>
              <a:rPr lang="en-US" smtClean="0"/>
              <a:t>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423" y="4908685"/>
            <a:ext cx="2015005" cy="18457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Yields Dividends For A Lifetime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2"/>
                </a:solidFill>
              </a:rPr>
              <a:t>Do you want to go to college?  Why or why not?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2"/>
                </a:solidFill>
              </a:rPr>
              <a:t>Some people might say college is too expensive.  Why might the cost of college not really be that expensive?</a:t>
            </a:r>
          </a:p>
          <a:p>
            <a:pPr marL="514350" indent="-514350">
              <a:buNone/>
            </a:pPr>
            <a:r>
              <a:rPr lang="en-US" sz="3200" dirty="0">
                <a:solidFill>
                  <a:schemeClr val="tx2"/>
                </a:solidFill>
              </a:rPr>
              <a:t>3. What college(s) do you want to attend?  If college isn’t in your future, what do you want to do with your future?</a:t>
            </a:r>
          </a:p>
          <a:p>
            <a:pPr marL="0" indent="0">
              <a:buNone/>
              <a:defRPr/>
            </a:pPr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413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b="1" dirty="0" smtClean="0"/>
              <a:t>Activity 118 Continued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Using </a:t>
            </a:r>
            <a:r>
              <a:rPr lang="en-US" sz="2800" b="1" i="1" u="sng" dirty="0">
                <a:solidFill>
                  <a:schemeClr val="tx2"/>
                </a:solidFill>
              </a:rPr>
              <a:t>polka dots</a:t>
            </a:r>
            <a:r>
              <a:rPr lang="en-US" sz="2800" dirty="0">
                <a:solidFill>
                  <a:schemeClr val="tx2"/>
                </a:solidFill>
              </a:rPr>
              <a:t>, fill in and label the years you will be in college or training.</a:t>
            </a:r>
          </a:p>
          <a:p>
            <a:r>
              <a:rPr lang="en-US" sz="2800" dirty="0">
                <a:solidFill>
                  <a:schemeClr val="tx2"/>
                </a:solidFill>
              </a:rPr>
              <a:t>Using </a:t>
            </a:r>
            <a:r>
              <a:rPr lang="en-US" sz="2800" b="1" i="1" u="sng" dirty="0">
                <a:solidFill>
                  <a:schemeClr val="tx2"/>
                </a:solidFill>
              </a:rPr>
              <a:t>horizontal strip</a:t>
            </a:r>
            <a:r>
              <a:rPr lang="en-US" sz="2800" dirty="0">
                <a:solidFill>
                  <a:schemeClr val="tx2"/>
                </a:solidFill>
              </a:rPr>
              <a:t>es, fill in time for full time work.</a:t>
            </a:r>
          </a:p>
          <a:p>
            <a:r>
              <a:rPr lang="en-US" sz="2800" dirty="0">
                <a:solidFill>
                  <a:schemeClr val="tx2"/>
                </a:solidFill>
              </a:rPr>
              <a:t>Using </a:t>
            </a:r>
            <a:r>
              <a:rPr lang="en-US" sz="2800" b="1" i="1" u="sng" dirty="0">
                <a:solidFill>
                  <a:schemeClr val="tx2"/>
                </a:solidFill>
              </a:rPr>
              <a:t>diagonal stripes</a:t>
            </a:r>
            <a:r>
              <a:rPr lang="en-US" sz="2800" dirty="0">
                <a:solidFill>
                  <a:schemeClr val="tx2"/>
                </a:solidFill>
              </a:rPr>
              <a:t>, fill in time for part-time work.</a:t>
            </a:r>
          </a:p>
          <a:p>
            <a:r>
              <a:rPr lang="en-US" sz="2800" dirty="0">
                <a:solidFill>
                  <a:schemeClr val="tx2"/>
                </a:solidFill>
              </a:rPr>
              <a:t>Using </a:t>
            </a:r>
            <a:r>
              <a:rPr lang="en-US" sz="2800" b="1" i="1" u="sng" dirty="0">
                <a:solidFill>
                  <a:schemeClr val="tx2"/>
                </a:solidFill>
              </a:rPr>
              <a:t>stars</a:t>
            </a:r>
            <a:r>
              <a:rPr lang="en-US" sz="2800" dirty="0">
                <a:solidFill>
                  <a:schemeClr val="tx2"/>
                </a:solidFill>
              </a:rPr>
              <a:t>, fill in and label the time outside the workforce for raising a family or retirement.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953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b="1" dirty="0" smtClean="0"/>
              <a:t>Activity 119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How many years of post-high school training will you complete? (A) 4 or 5 years?</a:t>
            </a:r>
          </a:p>
          <a:p>
            <a:r>
              <a:rPr lang="en-US" sz="2800" dirty="0">
                <a:solidFill>
                  <a:schemeClr val="tx2"/>
                </a:solidFill>
              </a:rPr>
              <a:t>How many years do you think you will work full-time? (B) 43 or 47 years?</a:t>
            </a:r>
          </a:p>
          <a:p>
            <a:r>
              <a:rPr lang="en-US" sz="2800" dirty="0">
                <a:solidFill>
                  <a:schemeClr val="tx2"/>
                </a:solidFill>
              </a:rPr>
              <a:t>How many years do you think you will work part-time? (C) 4 or 5 years?</a:t>
            </a:r>
          </a:p>
        </p:txBody>
      </p:sp>
    </p:spTree>
    <p:extLst>
      <p:ext uri="{BB962C8B-B14F-4D97-AF65-F5344CB8AC3E}">
        <p14:creationId xmlns:p14="http://schemas.microsoft.com/office/powerpoint/2010/main" val="3137339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b="1" dirty="0" smtClean="0"/>
              <a:t>Activity 119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Multiply 2,080 x (b) </a:t>
            </a:r>
            <a:r>
              <a:rPr lang="en-US" sz="2400" dirty="0">
                <a:solidFill>
                  <a:srgbClr val="FF0000"/>
                </a:solidFill>
              </a:rPr>
              <a:t>40 years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    This will be your answer for (f) </a:t>
            </a:r>
            <a:r>
              <a:rPr lang="en-US" sz="2400" dirty="0">
                <a:solidFill>
                  <a:srgbClr val="FF0000"/>
                </a:solidFill>
              </a:rPr>
              <a:t>83,200 hours</a:t>
            </a:r>
            <a:r>
              <a:rPr lang="en-US" sz="2400" dirty="0"/>
              <a:t>.</a:t>
            </a:r>
          </a:p>
          <a:p>
            <a:r>
              <a:rPr lang="en-US" sz="2400" dirty="0"/>
              <a:t>Multiply 1,000 x (c)</a:t>
            </a:r>
            <a:r>
              <a:rPr lang="en-US" sz="2400" dirty="0">
                <a:solidFill>
                  <a:srgbClr val="FF0000"/>
                </a:solidFill>
              </a:rPr>
              <a:t> 5 years</a:t>
            </a:r>
            <a:r>
              <a:rPr lang="en-US" sz="2400" dirty="0"/>
              <a:t>.  This will be your answer for (g) </a:t>
            </a:r>
            <a:r>
              <a:rPr lang="en-US" sz="2400" dirty="0">
                <a:solidFill>
                  <a:srgbClr val="FF0000"/>
                </a:solidFill>
              </a:rPr>
              <a:t>5,000 hours</a:t>
            </a:r>
            <a:r>
              <a:rPr lang="en-US" sz="2400" dirty="0"/>
              <a:t>.</a:t>
            </a:r>
          </a:p>
          <a:p>
            <a:r>
              <a:rPr lang="en-US" sz="2400" dirty="0"/>
              <a:t>Add (f) + (g) together = </a:t>
            </a:r>
            <a:r>
              <a:rPr lang="en-US" sz="2400" dirty="0">
                <a:solidFill>
                  <a:srgbClr val="FF0000"/>
                </a:solidFill>
              </a:rPr>
              <a:t>88,200 hours</a:t>
            </a:r>
            <a:r>
              <a:rPr lang="en-US" sz="2400" dirty="0"/>
              <a:t>.  This is how many hours you will work in your lifetime.</a:t>
            </a:r>
          </a:p>
          <a:p>
            <a:r>
              <a:rPr lang="en-US" sz="2400" dirty="0"/>
              <a:t>Look at the formula at the bottom of the page in your workbook.  Then write this total on the line above it.  </a:t>
            </a:r>
          </a:p>
          <a:p>
            <a:r>
              <a:rPr lang="en-US" sz="2400" dirty="0"/>
              <a:t>For every year of post-high school education, you will work </a:t>
            </a:r>
            <a:r>
              <a:rPr lang="en-US" sz="2400" dirty="0">
                <a:solidFill>
                  <a:srgbClr val="FF0000"/>
                </a:solidFill>
              </a:rPr>
              <a:t>11 years 3 months</a:t>
            </a:r>
            <a:r>
              <a:rPr lang="en-US" sz="2400" dirty="0"/>
              <a:t>.</a:t>
            </a:r>
          </a:p>
          <a:p>
            <a:r>
              <a:rPr lang="en-US" sz="2400" dirty="0"/>
              <a:t>Schooling isn’t all that bad after all is it? </a:t>
            </a:r>
            <a:r>
              <a:rPr lang="en-US" sz="2400" dirty="0">
                <a:sym typeface="Wingdings" pitchFamily="2" charset="2"/>
              </a:rPr>
              <a:t></a:t>
            </a:r>
            <a:endParaRPr lang="en-US" sz="2400" dirty="0"/>
          </a:p>
          <a:p>
            <a:pPr marL="0" indent="0">
              <a:buNone/>
            </a:pP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37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b="1" dirty="0" smtClean="0"/>
              <a:t>Yields Dividends For A Lifetime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How many years do you plan to work between the age of 18 and 65</a:t>
            </a:r>
            <a:r>
              <a:rPr lang="en-US" sz="3600" dirty="0" smtClean="0">
                <a:solidFill>
                  <a:schemeClr val="tx2"/>
                </a:solidFill>
              </a:rPr>
              <a:t>?</a:t>
            </a:r>
          </a:p>
          <a:p>
            <a:r>
              <a:rPr lang="en-US" sz="3600" b="1" u="sng" dirty="0">
                <a:solidFill>
                  <a:schemeClr val="tx1"/>
                </a:solidFill>
              </a:rPr>
              <a:t>Objective</a:t>
            </a:r>
            <a:r>
              <a:rPr lang="en-US" sz="3600" b="1" dirty="0">
                <a:solidFill>
                  <a:schemeClr val="tx1"/>
                </a:solidFill>
              </a:rPr>
              <a:t>:  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To demonstrate the financial payoff-over a lifetime-of an investment in education.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65221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b="1" dirty="0" smtClean="0"/>
              <a:t>An Investment in Education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An investment in your future begins with education.</a:t>
            </a:r>
          </a:p>
          <a:p>
            <a:r>
              <a:rPr lang="en-US" sz="2400" dirty="0">
                <a:solidFill>
                  <a:schemeClr val="tx2"/>
                </a:solidFill>
              </a:rPr>
              <a:t>Taking math and science courses in high school, can give you more options concerning where you will go to college and what you will major in.</a:t>
            </a:r>
          </a:p>
          <a:p>
            <a:r>
              <a:rPr lang="en-US" sz="2400" dirty="0">
                <a:solidFill>
                  <a:schemeClr val="tx2"/>
                </a:solidFill>
              </a:rPr>
              <a:t>Reading and writing skills are also essential in most career fields.</a:t>
            </a:r>
          </a:p>
          <a:p>
            <a:r>
              <a:rPr lang="en-US" sz="2400" dirty="0">
                <a:solidFill>
                  <a:schemeClr val="tx2"/>
                </a:solidFill>
              </a:rPr>
              <a:t>College means more time commitment to your education for a career.</a:t>
            </a:r>
          </a:p>
          <a:p>
            <a:r>
              <a:rPr lang="en-US" sz="2400" dirty="0">
                <a:solidFill>
                  <a:schemeClr val="tx2"/>
                </a:solidFill>
              </a:rPr>
              <a:t>Review the chart on Page 116 in your textbook.</a:t>
            </a:r>
          </a:p>
          <a:p>
            <a:r>
              <a:rPr lang="en-US" sz="2400" dirty="0">
                <a:solidFill>
                  <a:schemeClr val="tx2"/>
                </a:solidFill>
              </a:rPr>
              <a:t>It demonstrates post high school education can lead to financial reward.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456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b="1" dirty="0" smtClean="0"/>
              <a:t>Determining Lifetime Earnings Activity 117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How many years do you want to work for?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Multiply the following salary by those years to equal your lifetime earnings.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$20,000 x _____ years in workforce = _______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$30,000 x _____ years in workforce = _______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$50,000 x _____ years in workforce = _______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$75,000 x _____ years in workforce = _______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$100,000 x _____ years in workforce = ______</a:t>
            </a:r>
          </a:p>
        </p:txBody>
      </p:sp>
    </p:spTree>
    <p:extLst>
      <p:ext uri="{BB962C8B-B14F-4D97-AF65-F5344CB8AC3E}">
        <p14:creationId xmlns:p14="http://schemas.microsoft.com/office/powerpoint/2010/main" val="1486592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b="1" dirty="0" smtClean="0"/>
              <a:t>Lifetime Earnings (Answers)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$20,000 x </a:t>
            </a:r>
            <a:r>
              <a:rPr lang="en-US" sz="3200" b="1" u="sng" dirty="0">
                <a:solidFill>
                  <a:srgbClr val="FF0000"/>
                </a:solidFill>
              </a:rPr>
              <a:t>43</a:t>
            </a:r>
            <a:r>
              <a:rPr lang="en-US" sz="3200" b="1" dirty="0"/>
              <a:t> years in workforce = </a:t>
            </a:r>
            <a:r>
              <a:rPr lang="en-US" sz="3200" b="1" u="sng" dirty="0"/>
              <a:t>$860,000.</a:t>
            </a:r>
          </a:p>
          <a:p>
            <a:r>
              <a:rPr lang="en-US" sz="3200" b="1" dirty="0"/>
              <a:t>$30,000 x </a:t>
            </a:r>
            <a:r>
              <a:rPr lang="en-US" sz="3200" b="1" u="sng" dirty="0">
                <a:solidFill>
                  <a:srgbClr val="FF0000"/>
                </a:solidFill>
              </a:rPr>
              <a:t>43</a:t>
            </a:r>
            <a:r>
              <a:rPr lang="en-US" sz="3200" b="1" dirty="0"/>
              <a:t> years in workforce = </a:t>
            </a:r>
            <a:r>
              <a:rPr lang="en-US" sz="3200" b="1" u="sng" dirty="0"/>
              <a:t>$1,290,000.</a:t>
            </a:r>
          </a:p>
          <a:p>
            <a:r>
              <a:rPr lang="en-US" sz="3200" b="1" dirty="0"/>
              <a:t>$50,000 x </a:t>
            </a:r>
            <a:r>
              <a:rPr lang="en-US" sz="3200" b="1" u="sng" dirty="0">
                <a:solidFill>
                  <a:srgbClr val="FF0000"/>
                </a:solidFill>
              </a:rPr>
              <a:t>43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/>
              <a:t>years in workforce = </a:t>
            </a:r>
            <a:r>
              <a:rPr lang="en-US" sz="3200" b="1" u="sng" dirty="0"/>
              <a:t>$2,150,000.</a:t>
            </a:r>
          </a:p>
          <a:p>
            <a:r>
              <a:rPr lang="en-US" sz="3200" b="1" dirty="0"/>
              <a:t>$75,000 x </a:t>
            </a:r>
            <a:r>
              <a:rPr lang="en-US" sz="3200" b="1" u="sng" dirty="0">
                <a:solidFill>
                  <a:srgbClr val="FF0000"/>
                </a:solidFill>
              </a:rPr>
              <a:t>43</a:t>
            </a:r>
            <a:r>
              <a:rPr lang="en-US" sz="3200" b="1" dirty="0"/>
              <a:t> years in workforce = </a:t>
            </a:r>
            <a:r>
              <a:rPr lang="en-US" sz="3200" b="1" u="sng" dirty="0"/>
              <a:t>$3,225,000.</a:t>
            </a:r>
          </a:p>
          <a:p>
            <a:r>
              <a:rPr lang="en-US" sz="2800" b="1" dirty="0"/>
              <a:t>$100,000 x </a:t>
            </a:r>
            <a:r>
              <a:rPr lang="en-US" sz="2800" b="1" u="sng" dirty="0">
                <a:solidFill>
                  <a:srgbClr val="FF0000"/>
                </a:solidFill>
              </a:rPr>
              <a:t>43</a:t>
            </a:r>
            <a:r>
              <a:rPr lang="en-US" sz="2800" b="1" dirty="0"/>
              <a:t> years in workforce = </a:t>
            </a:r>
            <a:r>
              <a:rPr lang="en-US" sz="2800" b="1" u="sng" dirty="0"/>
              <a:t>$4,300,000.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5985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b="1" dirty="0" smtClean="0"/>
              <a:t>You do the Math!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What is the difference between a $20,000 and $30,000 salary? 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What is the difference between a $20,000 and $50,000 salary? 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What is the difference between a $20,000 and $75,000 salary?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What is the difference between a $20,000 and $100,000 salary?</a:t>
            </a:r>
          </a:p>
        </p:txBody>
      </p:sp>
    </p:spTree>
    <p:extLst>
      <p:ext uri="{BB962C8B-B14F-4D97-AF65-F5344CB8AC3E}">
        <p14:creationId xmlns:p14="http://schemas.microsoft.com/office/powerpoint/2010/main" val="3321801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b="1" dirty="0" smtClean="0"/>
              <a:t>You do the Math Answers!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What is the difference between a $20,000 and $30,000 salary? </a:t>
            </a:r>
            <a:r>
              <a:rPr lang="en-US" sz="3200" b="1" u="sng" dirty="0">
                <a:solidFill>
                  <a:srgbClr val="FF0000"/>
                </a:solidFill>
              </a:rPr>
              <a:t>$430,000!</a:t>
            </a:r>
          </a:p>
          <a:p>
            <a:r>
              <a:rPr lang="en-US" sz="3200" b="1" dirty="0"/>
              <a:t>What is the difference between a $20,000 and $50,000 salary? </a:t>
            </a:r>
            <a:r>
              <a:rPr lang="en-US" sz="3200" b="1" u="sng" dirty="0">
                <a:solidFill>
                  <a:srgbClr val="FF0000"/>
                </a:solidFill>
              </a:rPr>
              <a:t>$1,290,000!</a:t>
            </a:r>
          </a:p>
          <a:p>
            <a:r>
              <a:rPr lang="en-US" sz="3200" b="1" dirty="0"/>
              <a:t>What is the difference between a $20,000 and $75,000 salary? </a:t>
            </a:r>
            <a:r>
              <a:rPr lang="en-US" sz="3200" b="1" u="sng" dirty="0">
                <a:solidFill>
                  <a:srgbClr val="FF0000"/>
                </a:solidFill>
              </a:rPr>
              <a:t>$2,365,000!</a:t>
            </a:r>
          </a:p>
          <a:p>
            <a:r>
              <a:rPr lang="en-US" sz="3200" b="1" dirty="0"/>
              <a:t>What is the difference between a $20,000 and $100,000 salary?  </a:t>
            </a:r>
            <a:r>
              <a:rPr lang="en-US" sz="3200" b="1" u="sng" dirty="0">
                <a:solidFill>
                  <a:srgbClr val="FF0000"/>
                </a:solidFill>
              </a:rPr>
              <a:t>$3,440,000!</a:t>
            </a:r>
          </a:p>
        </p:txBody>
      </p:sp>
    </p:spTree>
    <p:extLst>
      <p:ext uri="{BB962C8B-B14F-4D97-AF65-F5344CB8AC3E}">
        <p14:creationId xmlns:p14="http://schemas.microsoft.com/office/powerpoint/2010/main" val="1672993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b="1" dirty="0" smtClean="0"/>
              <a:t>Minimum Wage in California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$10.00 per hour. $10.00 X 8 hours = </a:t>
            </a:r>
            <a:r>
              <a:rPr lang="en-US" sz="3200" b="1" dirty="0">
                <a:solidFill>
                  <a:srgbClr val="FF0000"/>
                </a:solidFill>
              </a:rPr>
              <a:t>$80.00</a:t>
            </a:r>
            <a:r>
              <a:rPr lang="en-US" sz="3200" b="1" dirty="0"/>
              <a:t> a day</a:t>
            </a:r>
          </a:p>
          <a:p>
            <a:r>
              <a:rPr lang="en-US" sz="3200" b="1" dirty="0"/>
              <a:t>$80.00 X 5 days per week = </a:t>
            </a:r>
            <a:r>
              <a:rPr lang="en-US" sz="3200" b="1" dirty="0">
                <a:solidFill>
                  <a:srgbClr val="FF0000"/>
                </a:solidFill>
              </a:rPr>
              <a:t>$400.00</a:t>
            </a:r>
          </a:p>
          <a:p>
            <a:r>
              <a:rPr lang="en-US" sz="3200" b="1" dirty="0"/>
              <a:t>50 weeks in a year (standard two week vacation.)</a:t>
            </a:r>
          </a:p>
          <a:p>
            <a:r>
              <a:rPr lang="en-US" sz="3200" b="1" dirty="0"/>
              <a:t>$400.00 x 50 weeks = </a:t>
            </a:r>
            <a:r>
              <a:rPr lang="en-US" sz="3200" b="1" dirty="0">
                <a:solidFill>
                  <a:srgbClr val="FF0000"/>
                </a:solidFill>
              </a:rPr>
              <a:t>$20,000 </a:t>
            </a:r>
            <a:r>
              <a:rPr lang="en-US" sz="3200" b="1" dirty="0"/>
              <a:t>for the year.</a:t>
            </a:r>
          </a:p>
          <a:p>
            <a:r>
              <a:rPr lang="en-US" sz="3200" b="1" dirty="0"/>
              <a:t>Total: </a:t>
            </a:r>
            <a:r>
              <a:rPr lang="en-US" sz="3200" b="1" u="sng" dirty="0">
                <a:solidFill>
                  <a:srgbClr val="FF0000"/>
                </a:solidFill>
              </a:rPr>
              <a:t> $20,000.00</a:t>
            </a:r>
          </a:p>
          <a:p>
            <a:r>
              <a:rPr lang="en-US" sz="3200" b="1" dirty="0"/>
              <a:t>Lifetime Total 43 years = </a:t>
            </a:r>
            <a:r>
              <a:rPr lang="en-US" sz="3200" b="1" u="sng" dirty="0">
                <a:solidFill>
                  <a:srgbClr val="FF0000"/>
                </a:solidFill>
              </a:rPr>
              <a:t>$860,000</a:t>
            </a:r>
          </a:p>
        </p:txBody>
      </p:sp>
    </p:spTree>
    <p:extLst>
      <p:ext uri="{BB962C8B-B14F-4D97-AF65-F5344CB8AC3E}">
        <p14:creationId xmlns:p14="http://schemas.microsoft.com/office/powerpoint/2010/main" val="3730440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b="1" dirty="0" smtClean="0"/>
              <a:t>Activity 118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Let’s look at your lifespan.  </a:t>
            </a:r>
          </a:p>
          <a:p>
            <a:r>
              <a:rPr lang="en-US" sz="2800" dirty="0">
                <a:solidFill>
                  <a:schemeClr val="tx2"/>
                </a:solidFill>
              </a:rPr>
              <a:t>The horizontal bar represents the average lifespan of 78 years.</a:t>
            </a:r>
          </a:p>
          <a:p>
            <a:r>
              <a:rPr lang="en-US" sz="2800" dirty="0">
                <a:solidFill>
                  <a:schemeClr val="tx2"/>
                </a:solidFill>
              </a:rPr>
              <a:t>Already filling in time for your schooling to this point, you will have 60 years to play with.</a:t>
            </a:r>
          </a:p>
          <a:p>
            <a:r>
              <a:rPr lang="en-US" sz="2800" dirty="0">
                <a:solidFill>
                  <a:schemeClr val="tx2"/>
                </a:solidFill>
              </a:rPr>
              <a:t>Envision your ideal future.  How will you spend your time?</a:t>
            </a:r>
          </a:p>
          <a:p>
            <a:r>
              <a:rPr lang="en-US" sz="2800" dirty="0">
                <a:solidFill>
                  <a:schemeClr val="tx2"/>
                </a:solidFill>
              </a:rPr>
              <a:t>Think about the job you would most like to have REGARDLESS OF HOW MUCH TRAINING AND SCHOOLING IT TAKES TO GET THERE.</a:t>
            </a:r>
          </a:p>
          <a:p>
            <a:pPr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3571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ustom 1">
      <a:dk1>
        <a:srgbClr val="000000"/>
      </a:dk1>
      <a:lt1>
        <a:srgbClr val="FFFFFF"/>
      </a:lt1>
      <a:dk2>
        <a:srgbClr val="004080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1616</TotalTime>
  <Words>846</Words>
  <Application>Microsoft Macintosh PowerPoint</Application>
  <PresentationFormat>On-screen Show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Executive</vt:lpstr>
      <vt:lpstr>Yields Dividends For A Lifetime</vt:lpstr>
      <vt:lpstr>Yields Dividends For A Lifetime</vt:lpstr>
      <vt:lpstr>An Investment in Education</vt:lpstr>
      <vt:lpstr>Determining Lifetime Earnings Activity 117</vt:lpstr>
      <vt:lpstr>Lifetime Earnings (Answers)</vt:lpstr>
      <vt:lpstr>You do the Math!</vt:lpstr>
      <vt:lpstr>You do the Math Answers!</vt:lpstr>
      <vt:lpstr>Minimum Wage in California</vt:lpstr>
      <vt:lpstr>Activity 118</vt:lpstr>
      <vt:lpstr>Activity 118 Continued</vt:lpstr>
      <vt:lpstr>Activity 119</vt:lpstr>
      <vt:lpstr>Activity 119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ljdflkajsdlfj</dc:title>
  <dc:creator>WEAVER</dc:creator>
  <cp:lastModifiedBy>Michael Weaver</cp:lastModifiedBy>
  <cp:revision>127</cp:revision>
  <dcterms:created xsi:type="dcterms:W3CDTF">2019-07-07T21:23:27Z</dcterms:created>
  <dcterms:modified xsi:type="dcterms:W3CDTF">2019-07-09T17:05:49Z</dcterms:modified>
</cp:coreProperties>
</file>